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71" r:id="rId11"/>
    <p:sldId id="272" r:id="rId12"/>
    <p:sldId id="273" r:id="rId13"/>
    <p:sldId id="284" r:id="rId14"/>
    <p:sldId id="285" r:id="rId15"/>
    <p:sldId id="292" r:id="rId16"/>
    <p:sldId id="294" r:id="rId17"/>
    <p:sldId id="274" r:id="rId18"/>
    <p:sldId id="275" r:id="rId19"/>
    <p:sldId id="276" r:id="rId20"/>
    <p:sldId id="277" r:id="rId21"/>
    <p:sldId id="278" r:id="rId22"/>
    <p:sldId id="295" r:id="rId23"/>
    <p:sldId id="309" r:id="rId24"/>
    <p:sldId id="279" r:id="rId25"/>
    <p:sldId id="286" r:id="rId26"/>
    <p:sldId id="287" r:id="rId27"/>
    <p:sldId id="280" r:id="rId28"/>
    <p:sldId id="281" r:id="rId29"/>
    <p:sldId id="282" r:id="rId30"/>
    <p:sldId id="283" r:id="rId31"/>
    <p:sldId id="288" r:id="rId32"/>
    <p:sldId id="291" r:id="rId33"/>
    <p:sldId id="289" r:id="rId34"/>
    <p:sldId id="290" r:id="rId35"/>
    <p:sldId id="297" r:id="rId36"/>
    <p:sldId id="296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10" r:id="rId47"/>
    <p:sldId id="311" r:id="rId48"/>
    <p:sldId id="307" r:id="rId49"/>
    <p:sldId id="308" r:id="rId50"/>
    <p:sldId id="312" r:id="rId51"/>
    <p:sldId id="31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756" autoAdjust="0"/>
  </p:normalViewPr>
  <p:slideViewPr>
    <p:cSldViewPr snapToGrid="0">
      <p:cViewPr varScale="1">
        <p:scale>
          <a:sx n="142" d="100"/>
          <a:sy n="142" d="100"/>
        </p:scale>
        <p:origin x="980" y="4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5D181-A2DD-43D4-A2CA-913466AD0A4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15DD1-E8A2-4ABA-B71B-87D0043DEB87}">
      <dgm:prSet phldrT="[Text]"/>
      <dgm:spPr>
        <a:solidFill>
          <a:schemeClr val="tx2"/>
        </a:solidFill>
        <a:ln>
          <a:solidFill>
            <a:srgbClr val="676767"/>
          </a:solidFill>
        </a:ln>
      </dgm:spPr>
      <dgm:t>
        <a:bodyPr/>
        <a:lstStyle/>
        <a:p>
          <a:r>
            <a:rPr lang="en-US" dirty="0">
              <a:latin typeface="Segoe UI Light" panose="020B0502040204020203" pitchFamily="34" charset="0"/>
              <a:cs typeface="Segoe UI Light" panose="020B0502040204020203" pitchFamily="34" charset="0"/>
            </a:rPr>
            <a:t>Train</a:t>
          </a:r>
        </a:p>
      </dgm:t>
    </dgm:pt>
    <dgm:pt modelId="{28EA5885-5537-4B53-AF20-CED208823C77}" type="parTrans" cxnId="{7945987E-CD45-4DC2-8919-B67781FF4A2F}">
      <dgm:prSet/>
      <dgm:spPr/>
      <dgm:t>
        <a:bodyPr/>
        <a:lstStyle/>
        <a:p>
          <a:endParaRPr lang="en-US"/>
        </a:p>
      </dgm:t>
    </dgm:pt>
    <dgm:pt modelId="{700B9B32-E576-41AD-BF29-3C3D99AF451D}" type="sibTrans" cxnId="{7945987E-CD45-4DC2-8919-B67781FF4A2F}">
      <dgm:prSet/>
      <dgm:spPr>
        <a:solidFill>
          <a:schemeClr val="tx2"/>
        </a:solidFill>
        <a:ln>
          <a:solidFill>
            <a:srgbClr val="676767"/>
          </a:solidFill>
        </a:ln>
      </dgm:spPr>
      <dgm:t>
        <a:bodyPr/>
        <a:lstStyle/>
        <a:p>
          <a:endParaRPr lang="en-US" dirty="0"/>
        </a:p>
      </dgm:t>
    </dgm:pt>
    <dgm:pt modelId="{4BA3DD77-4DB1-4385-A67F-E10C86A64D07}">
      <dgm:prSet phldrT="[Text]"/>
      <dgm:spPr>
        <a:solidFill>
          <a:schemeClr val="tx2"/>
        </a:solidFill>
        <a:ln>
          <a:solidFill>
            <a:srgbClr val="676767"/>
          </a:solidFill>
        </a:ln>
      </dgm:spPr>
      <dgm:t>
        <a:bodyPr/>
        <a:lstStyle/>
        <a:p>
          <a:r>
            <a:rPr lang="en-US" dirty="0">
              <a:latin typeface="Segoe UI Light" panose="020B0502040204020203" pitchFamily="34" charset="0"/>
              <a:cs typeface="Segoe UI Light" panose="020B0502040204020203" pitchFamily="34" charset="0"/>
            </a:rPr>
            <a:t>Test</a:t>
          </a:r>
        </a:p>
      </dgm:t>
    </dgm:pt>
    <dgm:pt modelId="{E7B99658-876C-45D7-B03C-CE5020D11914}" type="parTrans" cxnId="{95FFACB8-E86D-449D-9B44-768DAADACA98}">
      <dgm:prSet/>
      <dgm:spPr/>
      <dgm:t>
        <a:bodyPr/>
        <a:lstStyle/>
        <a:p>
          <a:endParaRPr lang="en-US"/>
        </a:p>
      </dgm:t>
    </dgm:pt>
    <dgm:pt modelId="{7993A8AD-5BB6-4E9B-A244-8B8CD3A59B43}" type="sibTrans" cxnId="{95FFACB8-E86D-449D-9B44-768DAADACA98}">
      <dgm:prSet/>
      <dgm:spPr/>
      <dgm:t>
        <a:bodyPr/>
        <a:lstStyle/>
        <a:p>
          <a:endParaRPr lang="en-US"/>
        </a:p>
      </dgm:t>
    </dgm:pt>
    <dgm:pt modelId="{FF051CAF-F3F7-492B-8E54-BD2638197FC2}" type="pres">
      <dgm:prSet presAssocID="{59C5D181-A2DD-43D4-A2CA-913466AD0A43}" presName="Name0" presStyleCnt="0">
        <dgm:presLayoutVars>
          <dgm:dir/>
          <dgm:resizeHandles val="exact"/>
        </dgm:presLayoutVars>
      </dgm:prSet>
      <dgm:spPr/>
    </dgm:pt>
    <dgm:pt modelId="{378E36E0-834A-4170-B308-6A17F3E7E787}" type="pres">
      <dgm:prSet presAssocID="{CF515DD1-E8A2-4ABA-B71B-87D0043DEB87}" presName="node" presStyleLbl="node1" presStyleIdx="0" presStyleCnt="2" custLinFactNeighborX="-807">
        <dgm:presLayoutVars>
          <dgm:bulletEnabled val="1"/>
        </dgm:presLayoutVars>
      </dgm:prSet>
      <dgm:spPr/>
    </dgm:pt>
    <dgm:pt modelId="{076C0989-EFB0-4F1B-A18D-6E6DBB7818FA}" type="pres">
      <dgm:prSet presAssocID="{700B9B32-E576-41AD-BF29-3C3D99AF451D}" presName="sibTrans" presStyleLbl="sibTrans2D1" presStyleIdx="0" presStyleCnt="1"/>
      <dgm:spPr/>
    </dgm:pt>
    <dgm:pt modelId="{D6344593-6D84-4497-AD38-548BC5B56C20}" type="pres">
      <dgm:prSet presAssocID="{700B9B32-E576-41AD-BF29-3C3D99AF451D}" presName="connectorText" presStyleLbl="sibTrans2D1" presStyleIdx="0" presStyleCnt="1"/>
      <dgm:spPr/>
    </dgm:pt>
    <dgm:pt modelId="{A28C9494-3778-4881-B8AA-822110BE4FEE}" type="pres">
      <dgm:prSet presAssocID="{4BA3DD77-4DB1-4385-A67F-E10C86A64D07}" presName="node" presStyleLbl="node1" presStyleIdx="1" presStyleCnt="2">
        <dgm:presLayoutVars>
          <dgm:bulletEnabled val="1"/>
        </dgm:presLayoutVars>
      </dgm:prSet>
      <dgm:spPr/>
    </dgm:pt>
  </dgm:ptLst>
  <dgm:cxnLst>
    <dgm:cxn modelId="{E3F95D0D-50C1-4DB1-BD0B-746B1252913D}" type="presOf" srcId="{59C5D181-A2DD-43D4-A2CA-913466AD0A43}" destId="{FF051CAF-F3F7-492B-8E54-BD2638197FC2}" srcOrd="0" destOrd="0" presId="urn:microsoft.com/office/officeart/2005/8/layout/process1"/>
    <dgm:cxn modelId="{7A56FD28-DCDD-4834-ACBF-AF758C0C5185}" type="presOf" srcId="{CF515DD1-E8A2-4ABA-B71B-87D0043DEB87}" destId="{378E36E0-834A-4170-B308-6A17F3E7E787}" srcOrd="0" destOrd="0" presId="urn:microsoft.com/office/officeart/2005/8/layout/process1"/>
    <dgm:cxn modelId="{7945987E-CD45-4DC2-8919-B67781FF4A2F}" srcId="{59C5D181-A2DD-43D4-A2CA-913466AD0A43}" destId="{CF515DD1-E8A2-4ABA-B71B-87D0043DEB87}" srcOrd="0" destOrd="0" parTransId="{28EA5885-5537-4B53-AF20-CED208823C77}" sibTransId="{700B9B32-E576-41AD-BF29-3C3D99AF451D}"/>
    <dgm:cxn modelId="{C7D7A685-5D94-4D7F-8A4D-27F218656EF1}" type="presOf" srcId="{700B9B32-E576-41AD-BF29-3C3D99AF451D}" destId="{D6344593-6D84-4497-AD38-548BC5B56C20}" srcOrd="1" destOrd="0" presId="urn:microsoft.com/office/officeart/2005/8/layout/process1"/>
    <dgm:cxn modelId="{609EA68E-6377-42CD-9344-2AC9C569D311}" type="presOf" srcId="{4BA3DD77-4DB1-4385-A67F-E10C86A64D07}" destId="{A28C9494-3778-4881-B8AA-822110BE4FEE}" srcOrd="0" destOrd="0" presId="urn:microsoft.com/office/officeart/2005/8/layout/process1"/>
    <dgm:cxn modelId="{95FFACB8-E86D-449D-9B44-768DAADACA98}" srcId="{59C5D181-A2DD-43D4-A2CA-913466AD0A43}" destId="{4BA3DD77-4DB1-4385-A67F-E10C86A64D07}" srcOrd="1" destOrd="0" parTransId="{E7B99658-876C-45D7-B03C-CE5020D11914}" sibTransId="{7993A8AD-5BB6-4E9B-A244-8B8CD3A59B43}"/>
    <dgm:cxn modelId="{E0FBAEEE-7089-4588-A91B-43EC5A7B70D4}" type="presOf" srcId="{700B9B32-E576-41AD-BF29-3C3D99AF451D}" destId="{076C0989-EFB0-4F1B-A18D-6E6DBB7818FA}" srcOrd="0" destOrd="0" presId="urn:microsoft.com/office/officeart/2005/8/layout/process1"/>
    <dgm:cxn modelId="{7850128E-73B8-4304-BF2E-7D52CF6F89AD}" type="presParOf" srcId="{FF051CAF-F3F7-492B-8E54-BD2638197FC2}" destId="{378E36E0-834A-4170-B308-6A17F3E7E787}" srcOrd="0" destOrd="0" presId="urn:microsoft.com/office/officeart/2005/8/layout/process1"/>
    <dgm:cxn modelId="{58C2DD44-F63B-4444-A97C-22648F430201}" type="presParOf" srcId="{FF051CAF-F3F7-492B-8E54-BD2638197FC2}" destId="{076C0989-EFB0-4F1B-A18D-6E6DBB7818FA}" srcOrd="1" destOrd="0" presId="urn:microsoft.com/office/officeart/2005/8/layout/process1"/>
    <dgm:cxn modelId="{63B6C145-D65B-4D22-8EAA-65243D1A568F}" type="presParOf" srcId="{076C0989-EFB0-4F1B-A18D-6E6DBB7818FA}" destId="{D6344593-6D84-4497-AD38-548BC5B56C20}" srcOrd="0" destOrd="0" presId="urn:microsoft.com/office/officeart/2005/8/layout/process1"/>
    <dgm:cxn modelId="{CFB46467-8DDB-49DE-A1C2-895D959ED7DF}" type="presParOf" srcId="{FF051CAF-F3F7-492B-8E54-BD2638197FC2}" destId="{A28C9494-3778-4881-B8AA-822110BE4FE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E36E0-834A-4170-B308-6A17F3E7E787}">
      <dsp:nvSpPr>
        <dsp:cNvPr id="0" name=""/>
        <dsp:cNvSpPr/>
      </dsp:nvSpPr>
      <dsp:spPr>
        <a:xfrm>
          <a:off x="0" y="444805"/>
          <a:ext cx="4601987" cy="2761192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rgbClr val="67676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Train</a:t>
          </a:r>
        </a:p>
      </dsp:txBody>
      <dsp:txXfrm>
        <a:off x="80873" y="525678"/>
        <a:ext cx="4440241" cy="2599446"/>
      </dsp:txXfrm>
    </dsp:sp>
    <dsp:sp modelId="{076C0989-EFB0-4F1B-A18D-6E6DBB7818FA}">
      <dsp:nvSpPr>
        <dsp:cNvPr id="0" name=""/>
        <dsp:cNvSpPr/>
      </dsp:nvSpPr>
      <dsp:spPr>
        <a:xfrm>
          <a:off x="5062726" y="1254755"/>
          <a:ext cx="976765" cy="1141292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solidFill>
            <a:srgbClr val="676767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 dirty="0"/>
        </a:p>
      </dsp:txBody>
      <dsp:txXfrm>
        <a:off x="5062726" y="1483013"/>
        <a:ext cx="683736" cy="684776"/>
      </dsp:txXfrm>
    </dsp:sp>
    <dsp:sp modelId="{A28C9494-3778-4881-B8AA-822110BE4FEE}">
      <dsp:nvSpPr>
        <dsp:cNvPr id="0" name=""/>
        <dsp:cNvSpPr/>
      </dsp:nvSpPr>
      <dsp:spPr>
        <a:xfrm>
          <a:off x="6444941" y="444805"/>
          <a:ext cx="4601987" cy="2761192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rgbClr val="67676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Test</a:t>
          </a:r>
        </a:p>
      </dsp:txBody>
      <dsp:txXfrm>
        <a:off x="6525814" y="525678"/>
        <a:ext cx="4440241" cy="2599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9745C-FDF5-4E0F-86EA-7CA77120FD20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38406-486D-4CE0-B39C-B0B1BD487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1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71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768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mnist</a:t>
            </a:r>
            <a:r>
              <a:rPr lang="en-US" dirty="0"/>
              <a:t> data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34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44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4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87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41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Single output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about one-hot encoded?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59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05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06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0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37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13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15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63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53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/>
              <a:t>(WHERE IS W???)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26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54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74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28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9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84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220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07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126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444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678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254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98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983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12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02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888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64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481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795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236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56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881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985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973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35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5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789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2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2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19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649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92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6645-A5DE-49E1-8FAB-81AF35F5C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D584E1-74FC-427D-B030-38B6C569B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BC5E3-6A80-4CE9-B635-C4E01BEA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0A6C2-D461-40AC-AE7B-4FAFE459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EDF57-D99C-4E80-9E2C-28A29687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1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58224-7033-49ED-B7D2-9EC11A06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9D2C8-CD4C-4251-9911-F07F6D067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3ECF9-6959-4BC9-AEB3-FB4D3C02C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5E823-5E19-403A-9FFE-1A8A5CAEA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C855B-08FE-4C34-B3CE-6575A4B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97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FB800-C132-485A-80CB-B346DCE50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832F5-DF9E-4C5C-A457-DFF1379A7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0B023-7507-4532-BAC1-8D6E44A88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A5046-C09A-4C59-958F-11A2B6E6A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8C022-1A22-4E96-9EB4-C4F6B84F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43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51413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4199-F87B-4932-85E7-46293C28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69CA0-6C91-4508-9AA5-C70F16356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E6C6-B06C-4441-BFA0-2B5F58196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D3528-B902-497C-A721-25CCCA16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2FC44-0833-48B7-80DE-85E3F4B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72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44D0-C752-4DEE-8CFB-F4B5BD301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FE3E6-AA33-4C1A-939D-298BC0FD8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17444-E994-4327-B059-78AC0274C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019E-5842-4587-B492-BD86BB85A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D7703-FB72-45B4-B48C-F0CD5AA35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3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4C0C-E50E-4B12-91E7-A2F94161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DA977-EF3D-4ADC-B440-E55B1F361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4D9C7-C2A4-4138-93BF-DCF4EA06E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9C6E0-38D4-4F72-8D58-3FBD9BEC5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D00B4-5B44-4B90-9890-E70D49AEB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ACBCF-85D3-457A-B3BC-8F88DBCE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1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FE02-549E-4431-A959-097CA4EA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B8B84-19B9-4B3E-BDAB-B6FA468BE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B506B-7DDF-4F22-8160-2DBCC42BD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14DD89-9EC5-440C-93A2-2D7F6F235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D0EA58-0101-4B2E-BC42-7A3AA3403F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B54087-8004-477F-86EF-1FC2600D8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697AC6-6E96-4811-B8A4-B07A54525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69884-6EA7-49BA-83D2-3C034CA76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1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632C8-1D9A-482A-A8C4-73236A34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81FC4E-A96B-4F9F-A000-819726FB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49B88-863B-4318-BFD6-06AB905F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49068-2B23-4B24-92DB-0089E624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82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01032C-C99E-4697-9C9C-52A02EBC0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81FD0-FBC8-4266-B242-6C57DC0AC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EB87D-AB74-4BD0-8DC7-CCF68135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2A57A-FC3A-4716-829F-F3F01C5E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A0E1-6830-4A59-97B7-25EE705C5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324C29-DE77-4E63-8ACD-8A286278E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1B6A4-A981-4D28-9974-CEAF12655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58BB8-2EDB-4754-ABCB-B8D805C8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C13B6-E1AA-4329-8F5E-183441CE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77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7E1F7-3563-4564-BB2B-695D72056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DBB076-8B0E-4FAA-8FD0-B7B885DA1A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9FCFC-220B-4651-AB04-1FA97A205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37187-6D7B-4C59-BC27-608C0720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2FBCB-0733-4E90-A8A7-D1F81703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235B8-2CDE-463E-823C-CEB2F6D8E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86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98DB6C-7E36-4EDF-BFFF-F18CA09F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6A2B7-6306-445E-8053-5C673910E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EBB2A-2EF4-42BA-BC4F-5FA63033D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A1909-2425-433A-A25C-66B542DD9E8C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7CE51-6529-4561-9F20-F01FDD6F2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28C32-C9E2-45FF-B8B9-4149499C4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7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2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microsoft.com/office/2007/relationships/hdphoto" Target="../media/hdphoto5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5D41-D702-43EE-8771-A1F98D873A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br>
              <a:rPr lang="en-US" dirty="0"/>
            </a:br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F523B-05D1-4066-A7DC-7028E62D0D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Seth Juarez</a:t>
            </a:r>
          </a:p>
          <a:p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  <a:p>
            <a:r>
              <a:rPr lang="en-US" dirty="0"/>
              <a:t>Microsoft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712F94-EE3C-4EDE-AE09-F0694E6FC7CC}"/>
              </a:ext>
            </a:extLst>
          </p:cNvPr>
          <p:cNvSpPr txBox="1"/>
          <p:nvPr/>
        </p:nvSpPr>
        <p:spPr>
          <a:xfrm>
            <a:off x="10750216" y="6394784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aka.ms/</a:t>
            </a:r>
            <a:r>
              <a:rPr lang="en-US" dirty="0" err="1"/>
              <a:t>myq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01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980067"/>
                  </p:ext>
                </p:extLst>
              </p:nvPr>
            </p:nvGraphicFramePr>
            <p:xfrm>
              <a:off x="952500" y="1533525"/>
              <a:ext cx="10197548" cy="49026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030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86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629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629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04264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17200">
                    <a:tc rowSpan="2" grid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8650">
                    <a:tc gridSpan="2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false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4849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Guess</a:t>
                          </a:r>
                        </a:p>
                      </a:txBody>
                      <a:tcPr vert="vert27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positive</a:t>
                          </a:r>
                        </a:p>
                      </a:txBody>
                      <a:tcPr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𝑝𝑜𝑠𝑖𝑡𝑖𝑣𝑒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𝑝𝑜𝑠𝑖𝑡𝑖𝑣𝑒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𝑝𝑟𝑒𝑐𝑖𝑠𝑖𝑜𝑛</m:t>
                                </m:r>
                                <m:r>
                                  <a:rPr lang="en-US" sz="1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</m:num>
                                  <m:den>
                                    <m:r>
                                      <a:rPr lang="en-US" sz="1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𝑓𝑝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48495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negative</a:t>
                          </a:r>
                        </a:p>
                      </a:txBody>
                      <a:tcPr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𝑛𝑒𝑔𝑎𝑡𝑖𝑣𝑒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𝑛𝑒𝑔𝑎𝑡𝑖𝑣𝑒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846903">
                    <a:tc grid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𝑟𝑒𝑐𝑎𝑙𝑙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676767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𝑎𝑐𝑐𝑢𝑟𝑎𝑐𝑦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𝑡𝑛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𝑡𝑛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𝑓𝑝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980067"/>
                  </p:ext>
                </p:extLst>
              </p:nvPr>
            </p:nvGraphicFramePr>
            <p:xfrm>
              <a:off x="952500" y="1533525"/>
              <a:ext cx="10197548" cy="49026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030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86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629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629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04264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17200">
                    <a:tc rowSpan="2" grid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8650">
                    <a:tc gridSpan="2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false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4849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Guess</a:t>
                          </a:r>
                        </a:p>
                      </a:txBody>
                      <a:tcPr vert="vert27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positive</a:t>
                          </a:r>
                        </a:p>
                      </a:txBody>
                      <a:tcPr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121" t="-72951" r="-251945" b="-156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1121" t="-72951" r="-151945" b="-156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2108" t="-72951" b="-1569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48495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negative</a:t>
                          </a:r>
                        </a:p>
                      </a:txBody>
                      <a:tcPr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121" t="-172951" r="-251945" b="-56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1121" t="-172951" r="-151945" b="-56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846903">
                    <a:tc grid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121" t="-479137" r="-2519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2108" t="-479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307234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D52DDC7-A1E2-4B06-9009-BD2023D1F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3162" y="485775"/>
            <a:ext cx="73056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5248C6-79C5-4211-A66E-F7723FC98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894" t="7246"/>
          <a:stretch/>
        </p:blipFill>
        <p:spPr>
          <a:xfrm>
            <a:off x="542192" y="504232"/>
            <a:ext cx="11107615" cy="58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99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8617A87-C031-4FFC-9386-A831C97E9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95" y="1012768"/>
            <a:ext cx="10976811" cy="48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9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360D701-7960-4F82-AB7A-1C214CC56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7813" y="1609725"/>
            <a:ext cx="90963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70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4A2134-C077-40B9-9B62-2FBCA2386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8378" y="350463"/>
            <a:ext cx="8395244" cy="615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6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5248C6-79C5-4211-A66E-F7723FC98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894" t="7246"/>
          <a:stretch/>
        </p:blipFill>
        <p:spPr>
          <a:xfrm>
            <a:off x="542192" y="504232"/>
            <a:ext cx="11107615" cy="58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33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7F7C26C-592A-484D-A51A-BEDF8B1BF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0630" y="275771"/>
            <a:ext cx="12192000" cy="630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15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AB52943-7C72-4BEA-8E56-894D61782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44769" y="275771"/>
            <a:ext cx="12192000" cy="630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29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52E172-8E4D-47E4-ABBD-35ED8B2E3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0631" y="275771"/>
            <a:ext cx="12192000" cy="630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2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EC3E4-87E9-450E-9924-0EB2A1DBD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4" y="643467"/>
            <a:ext cx="74529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76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6026D82-C509-43D2-8306-CDC4FB634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75" y="280485"/>
            <a:ext cx="111442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67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2E5620A-636A-48A1-A8B8-F3DD7FAA7E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4079" t="38459"/>
          <a:stretch/>
        </p:blipFill>
        <p:spPr>
          <a:xfrm>
            <a:off x="540167" y="2742438"/>
            <a:ext cx="10960768" cy="368589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1F804DF-BE02-4CAD-A9A4-E09B5DBEA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4500" y="226343"/>
            <a:ext cx="8612103" cy="21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06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DF8A63B-444E-4E76-9CEC-1FE5AEE49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187" y="733425"/>
            <a:ext cx="114776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19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7006C80-2F15-41ED-8DEE-7FAFAE341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775" y="342900"/>
            <a:ext cx="969645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84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1C18687-E912-4F60-9798-935FF6108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0" y="1338263"/>
            <a:ext cx="102870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86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FE7F453-B2FF-4293-AD13-EF216D86A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625" y="1566000"/>
            <a:ext cx="10668751" cy="37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99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447990-F467-48C0-8497-5576A81D9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9297" y="1408816"/>
            <a:ext cx="9833407" cy="40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06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2565" y="412167"/>
            <a:ext cx="8226871" cy="60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6FC991C-2D2E-4C9D-9D7C-588DCB846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15" t="12057" r="-1"/>
          <a:stretch/>
        </p:blipFill>
        <p:spPr>
          <a:xfrm>
            <a:off x="1981803" y="413558"/>
            <a:ext cx="8228394" cy="603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21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83AC15A-FCB3-4BFF-9972-A97263D14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445" y="170411"/>
            <a:ext cx="10326114" cy="65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2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BF7AE-41A8-43D8-94BE-94DDE79E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15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3C4F06F-89E3-4C81-91B8-178309860F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432" t="27786"/>
          <a:stretch/>
        </p:blipFill>
        <p:spPr>
          <a:xfrm>
            <a:off x="270163" y="365759"/>
            <a:ext cx="11651673" cy="4256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91193" y="4214553"/>
            <a:ext cx="2085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2975956" y="4037219"/>
            <a:ext cx="1913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345211" y="4037218"/>
            <a:ext cx="2468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Learning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08800-9DDA-42DC-B7B2-F669241F38D5}"/>
              </a:ext>
            </a:extLst>
          </p:cNvPr>
          <p:cNvSpPr txBox="1"/>
          <p:nvPr/>
        </p:nvSpPr>
        <p:spPr>
          <a:xfrm>
            <a:off x="8279477" y="4799328"/>
            <a:ext cx="24675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Derivative of </a:t>
            </a:r>
          </a:p>
          <a:p>
            <a:r>
              <a:rPr lang="en-US" sz="3200" dirty="0"/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2471617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A18F-FFA3-49CE-A95D-B3485F0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830AB6-481D-46D1-A301-A6E1677598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x </a:t>
                </a:r>
                <a:r>
                  <a:rPr lang="en-US" sz="4000" dirty="0">
                    <a:solidFill>
                      <a:schemeClr val="bg2">
                        <a:lumMod val="75000"/>
                      </a:schemeClr>
                    </a:solidFill>
                  </a:rPr>
                  <a:t>– incoming picture (vector representing image)</a:t>
                </a:r>
              </a:p>
              <a:p>
                <a:r>
                  <a:rPr lang="en-US" sz="4000" dirty="0"/>
                  <a:t>y </a:t>
                </a:r>
                <a:r>
                  <a:rPr lang="en-US" sz="4000" dirty="0">
                    <a:solidFill>
                      <a:schemeClr val="bg2">
                        <a:lumMod val="75000"/>
                      </a:schemeClr>
                    </a:solidFill>
                  </a:rPr>
                  <a:t>– right answers (one-hot encoded)</a:t>
                </a:r>
              </a:p>
              <a:p>
                <a:r>
                  <a:rPr lang="en-US" sz="4000" dirty="0"/>
                  <a:t>model function </a:t>
                </a:r>
                <a:r>
                  <a:rPr lang="en-US" sz="4000" dirty="0">
                    <a:solidFill>
                      <a:schemeClr val="bg2">
                        <a:lumMod val="75000"/>
                      </a:schemeClr>
                    </a:solidFill>
                  </a:rPr>
                  <a:t>–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4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40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sz="4000" dirty="0"/>
                  <a:t>loss/cost function </a:t>
                </a:r>
                <a:r>
                  <a:rPr lang="en-US" sz="4000" dirty="0">
                    <a:solidFill>
                      <a:schemeClr val="bg2">
                        <a:lumMod val="75000"/>
                      </a:schemeClr>
                    </a:solidFill>
                  </a:rPr>
                  <a:t>– squared error</a:t>
                </a:r>
              </a:p>
              <a:p>
                <a:r>
                  <a:rPr lang="en-US" sz="4000" dirty="0"/>
                  <a:t>optimization method </a:t>
                </a:r>
                <a:r>
                  <a:rPr lang="en-US" sz="4000" dirty="0">
                    <a:solidFill>
                      <a:schemeClr val="bg2">
                        <a:lumMod val="75000"/>
                      </a:schemeClr>
                    </a:solidFill>
                  </a:rPr>
                  <a:t>– 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830AB6-481D-46D1-A301-A6E1677598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5" t="-3922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261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169EB-1D4F-4A1D-BE35-988AD7D3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1B362-CC61-437E-998B-CBBFF0EE0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 – Define a Graph</a:t>
            </a:r>
          </a:p>
          <a:p>
            <a:r>
              <a:rPr lang="en-US" dirty="0"/>
              <a:t>Step 2 – Start a Session</a:t>
            </a:r>
          </a:p>
          <a:p>
            <a:r>
              <a:rPr lang="en-US" dirty="0"/>
              <a:t>Step 3 – Run!</a:t>
            </a:r>
          </a:p>
        </p:txBody>
      </p:sp>
    </p:spTree>
    <p:extLst>
      <p:ext uri="{BB962C8B-B14F-4D97-AF65-F5344CB8AC3E}">
        <p14:creationId xmlns:p14="http://schemas.microsoft.com/office/powerpoint/2010/main" val="430398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11A035F-1B98-4766-A4A9-AD5B29BCA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9451" y="1642311"/>
            <a:ext cx="7433098" cy="4253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D35879-D0E0-497D-8F00-0378830D9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– Building the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38958-D3BD-4BFD-83FD-CA0591D33735}"/>
              </a:ext>
            </a:extLst>
          </p:cNvPr>
          <p:cNvSpPr txBox="1"/>
          <p:nvPr/>
        </p:nvSpPr>
        <p:spPr>
          <a:xfrm>
            <a:off x="1088858" y="2279983"/>
            <a:ext cx="1382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placeholders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FABC3-3611-493C-BC34-3FB0CC7AB4D1}"/>
              </a:ext>
            </a:extLst>
          </p:cNvPr>
          <p:cNvSpPr txBox="1"/>
          <p:nvPr/>
        </p:nvSpPr>
        <p:spPr>
          <a:xfrm>
            <a:off x="1600201" y="3350795"/>
            <a:ext cx="101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2AB80-2840-4780-B46F-B6EB62CBE7A4}"/>
              </a:ext>
            </a:extLst>
          </p:cNvPr>
          <p:cNvSpPr txBox="1"/>
          <p:nvPr/>
        </p:nvSpPr>
        <p:spPr>
          <a:xfrm>
            <a:off x="1389261" y="4024020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0AE3B-02FD-4288-AB74-120A3B022BA7}"/>
              </a:ext>
            </a:extLst>
          </p:cNvPr>
          <p:cNvSpPr txBox="1"/>
          <p:nvPr/>
        </p:nvSpPr>
        <p:spPr>
          <a:xfrm>
            <a:off x="4975058" y="5943600"/>
            <a:ext cx="4040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x, y, model, cost, accuracy, optimization…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587B0E-AF63-422F-AA8C-642A5A1275EC}"/>
              </a:ext>
            </a:extLst>
          </p:cNvPr>
          <p:cNvSpPr txBox="1"/>
          <p:nvPr/>
        </p:nvSpPr>
        <p:spPr>
          <a:xfrm>
            <a:off x="9962147" y="2981463"/>
            <a:ext cx="72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4235283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365DC23-F462-46A5-B7AF-6A649BE52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5612" y="2057400"/>
            <a:ext cx="62007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66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7F7C26C-592A-484D-A51A-BEDF8B1BF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840" t="7478"/>
          <a:stretch/>
        </p:blipFill>
        <p:spPr>
          <a:xfrm>
            <a:off x="427120" y="747348"/>
            <a:ext cx="11114249" cy="583488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D9F5F3A-AC68-4595-A098-AEA05C65D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93" y="747348"/>
            <a:ext cx="10381247" cy="240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A56F2C-C193-4F25-86D6-F780E4B4C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679" y="1199208"/>
            <a:ext cx="10102642" cy="445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81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4A2134-C077-40B9-9B62-2FBCA2386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8378" y="350463"/>
            <a:ext cx="8395244" cy="615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00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263B537-1D85-4002-BB83-9AB49DBAB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7863" y="390525"/>
            <a:ext cx="829627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56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51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35B649E-F2BA-4763-9C7A-18A9D235B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25" t="29393"/>
          <a:stretch/>
        </p:blipFill>
        <p:spPr>
          <a:xfrm>
            <a:off x="993817" y="2354400"/>
            <a:ext cx="10204365" cy="19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29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A56F2C-C193-4F25-86D6-F780E4B4C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679" y="1199208"/>
            <a:ext cx="10102642" cy="445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53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11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978" b="49101"/>
          <a:stretch/>
        </p:blipFill>
        <p:spPr>
          <a:xfrm>
            <a:off x="693441" y="0"/>
            <a:ext cx="4756673" cy="34906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379F97-20DF-49B4-B150-5A1C4CE8B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254" y="-415089"/>
            <a:ext cx="9446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2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85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F344057-36A5-44C7-A472-5B4D32AE4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575" y="1905000"/>
            <a:ext cx="106108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73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0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8DEE9FB-FD28-4ADF-BB78-C3857BF7B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372" y="1052557"/>
            <a:ext cx="10421257" cy="47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06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31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E3133998-BB33-458C-B43E-CE4F17CF1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48DC77-2B92-49D1-85C5-5A95D245207C}"/>
              </a:ext>
            </a:extLst>
          </p:cNvPr>
          <p:cNvSpPr/>
          <p:nvPr/>
        </p:nvSpPr>
        <p:spPr>
          <a:xfrm>
            <a:off x="8664431" y="6581001"/>
            <a:ext cx="35275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http://www.asimovinstitute.org/neural-network-zoo/</a:t>
            </a:r>
          </a:p>
        </p:txBody>
      </p:sp>
    </p:spTree>
    <p:extLst>
      <p:ext uri="{BB962C8B-B14F-4D97-AF65-F5344CB8AC3E}">
        <p14:creationId xmlns:p14="http://schemas.microsoft.com/office/powerpoint/2010/main" val="1029370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0A70-0235-4A7B-BC3A-E11A8CDB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095993-1EB5-4578-916B-60B0E66CF7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machine learning is about finding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given examples instead of steps</a:t>
                </a:r>
              </a:p>
              <a:p>
                <a:r>
                  <a:rPr lang="en-US" dirty="0"/>
                  <a:t>deep learning is one way to do it!</a:t>
                </a:r>
              </a:p>
              <a:p>
                <a:r>
                  <a:rPr lang="en-US" dirty="0"/>
                  <a:t>we need:</a:t>
                </a:r>
              </a:p>
              <a:p>
                <a:pPr lvl="1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model function</a:t>
                </a:r>
              </a:p>
              <a:p>
                <a:pPr lvl="1"/>
                <a:r>
                  <a:rPr lang="en-US" dirty="0"/>
                  <a:t>cost function</a:t>
                </a:r>
              </a:p>
              <a:p>
                <a:pPr lvl="1"/>
                <a:r>
                  <a:rPr lang="en-US" dirty="0"/>
                  <a:t>optimization method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095993-1EB5-4578-916B-60B0E66CF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28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6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9C4F-614D-4424-861A-4A14B133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79455-0A28-48F6-B95D-A0B798817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is a framework that can help.</a:t>
            </a:r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define graph</a:t>
            </a:r>
          </a:p>
          <a:p>
            <a:pPr lvl="1"/>
            <a:r>
              <a:rPr lang="en-US" dirty="0"/>
              <a:t>start session</a:t>
            </a:r>
          </a:p>
          <a:p>
            <a:pPr lvl="1"/>
            <a:r>
              <a:rPr lang="en-US" dirty="0"/>
              <a:t>run training</a:t>
            </a:r>
          </a:p>
        </p:txBody>
      </p:sp>
    </p:spTree>
    <p:extLst>
      <p:ext uri="{BB962C8B-B14F-4D97-AF65-F5344CB8AC3E}">
        <p14:creationId xmlns:p14="http://schemas.microsoft.com/office/powerpoint/2010/main" val="3114338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6892F00-2CA3-4EA4-8958-108CEE31B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5438" y="1700213"/>
            <a:ext cx="9001125" cy="3457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49101-E83A-4068-9267-382EE1BA899D}"/>
              </a:ext>
            </a:extLst>
          </p:cNvPr>
          <p:cNvSpPr txBox="1"/>
          <p:nvPr/>
        </p:nvSpPr>
        <p:spPr>
          <a:xfrm>
            <a:off x="9833428" y="5295673"/>
            <a:ext cx="20147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Seth Juarez</a:t>
            </a:r>
          </a:p>
          <a:p>
            <a:r>
              <a:rPr lang="en-US" sz="2800" dirty="0"/>
              <a:t>Microsoft</a:t>
            </a:r>
          </a:p>
          <a:p>
            <a:r>
              <a:rPr lang="en-US" sz="2800" dirty="0"/>
              <a:t>@</a:t>
            </a:r>
            <a:r>
              <a:rPr lang="en-US" sz="2800" dirty="0" err="1"/>
              <a:t>sethjuarez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8403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6417-158C-406E-9AAA-3D2C4973E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A4B0F-BBEC-4209-94F9-3A9A40D67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much / how many </a:t>
            </a:r>
          </a:p>
          <a:p>
            <a:r>
              <a:rPr lang="en-US" dirty="0"/>
              <a:t>which class does this belong to? </a:t>
            </a:r>
          </a:p>
          <a:p>
            <a:r>
              <a:rPr lang="en-US" dirty="0"/>
              <a:t>are there different groups? which does it belong to? </a:t>
            </a:r>
          </a:p>
          <a:p>
            <a:r>
              <a:rPr lang="en-US" dirty="0"/>
              <a:t>is this weird? </a:t>
            </a:r>
          </a:p>
          <a:p>
            <a:r>
              <a:rPr lang="en-US" dirty="0"/>
              <a:t>which option should I choose?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68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6417-158C-406E-9AAA-3D2C4973E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A4B0F-BBEC-4209-94F9-3A9A40D67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(regression)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how much / how many </a:t>
            </a:r>
          </a:p>
          <a:p>
            <a:r>
              <a:rPr lang="en-US" dirty="0">
                <a:solidFill>
                  <a:schemeClr val="accent6"/>
                </a:solidFill>
              </a:rPr>
              <a:t>(classification)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which class does this belong to? </a:t>
            </a:r>
          </a:p>
          <a:p>
            <a:r>
              <a:rPr lang="en-US" dirty="0">
                <a:solidFill>
                  <a:schemeClr val="accent6"/>
                </a:solidFill>
              </a:rPr>
              <a:t>(clustering)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are there different groups? which does it belong to? </a:t>
            </a:r>
          </a:p>
          <a:p>
            <a:r>
              <a:rPr lang="en-US" dirty="0">
                <a:solidFill>
                  <a:schemeClr val="accent6"/>
                </a:solidFill>
              </a:rPr>
              <a:t>(anomaly detection)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is this weird?</a:t>
            </a:r>
          </a:p>
          <a:p>
            <a:r>
              <a:rPr lang="en-US" dirty="0">
                <a:solidFill>
                  <a:schemeClr val="accent6"/>
                </a:solidFill>
              </a:rPr>
              <a:t>(recommendation)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which option should I choose?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EEE8E-3B6D-4FCF-A7C4-8D27CDAB68B5}"/>
              </a:ext>
            </a:extLst>
          </p:cNvPr>
          <p:cNvGrpSpPr/>
          <p:nvPr/>
        </p:nvGrpSpPr>
        <p:grpSpPr>
          <a:xfrm>
            <a:off x="80447" y="1813901"/>
            <a:ext cx="757753" cy="1415890"/>
            <a:chOff x="451922" y="2419350"/>
            <a:chExt cx="757753" cy="1295400"/>
          </a:xfrm>
        </p:grpSpPr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6C3E12C9-55F2-40AC-ADB6-DF9EC6AEBE62}"/>
                </a:ext>
              </a:extLst>
            </p:cNvPr>
            <p:cNvSpPr/>
            <p:nvPr/>
          </p:nvSpPr>
          <p:spPr>
            <a:xfrm>
              <a:off x="1123950" y="2419350"/>
              <a:ext cx="85725" cy="1295400"/>
            </a:xfrm>
            <a:prstGeom prst="leftBracket">
              <a:avLst/>
            </a:prstGeom>
            <a:noFill/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2BF686-B86B-468A-BFD5-494FFA1AE135}"/>
                </a:ext>
              </a:extLst>
            </p:cNvPr>
            <p:cNvSpPr txBox="1"/>
            <p:nvPr/>
          </p:nvSpPr>
          <p:spPr>
            <a:xfrm rot="16200000">
              <a:off x="135521" y="2752018"/>
              <a:ext cx="12791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supervised</a:t>
              </a:r>
            </a:p>
            <a:p>
              <a:pPr algn="ctr"/>
              <a:r>
                <a:rPr lang="en-US" dirty="0">
                  <a:solidFill>
                    <a:schemeClr val="tx2"/>
                  </a:solidFill>
                </a:rPr>
                <a:t>learning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162FC03-4ACE-4AE2-960A-37A41CD1B751}"/>
              </a:ext>
            </a:extLst>
          </p:cNvPr>
          <p:cNvGrpSpPr/>
          <p:nvPr/>
        </p:nvGrpSpPr>
        <p:grpSpPr>
          <a:xfrm>
            <a:off x="106142" y="3481758"/>
            <a:ext cx="732058" cy="2327031"/>
            <a:chOff x="477617" y="3838574"/>
            <a:chExt cx="732058" cy="1966913"/>
          </a:xfrm>
        </p:grpSpPr>
        <p:sp>
          <p:nvSpPr>
            <p:cNvPr id="8" name="Left Bracket 7">
              <a:extLst>
                <a:ext uri="{FF2B5EF4-FFF2-40B4-BE49-F238E27FC236}">
                  <a16:creationId xmlns:a16="http://schemas.microsoft.com/office/drawing/2014/main" id="{8645283F-A55E-4B2D-8223-849ABFA08FDA}"/>
                </a:ext>
              </a:extLst>
            </p:cNvPr>
            <p:cNvSpPr/>
            <p:nvPr/>
          </p:nvSpPr>
          <p:spPr>
            <a:xfrm>
              <a:off x="1123949" y="3838574"/>
              <a:ext cx="85726" cy="1966913"/>
            </a:xfrm>
            <a:prstGeom prst="leftBracket">
              <a:avLst/>
            </a:prstGeom>
            <a:noFill/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A2F9B2-AFED-4EBD-A910-3332EB7ABDD2}"/>
                </a:ext>
              </a:extLst>
            </p:cNvPr>
            <p:cNvSpPr txBox="1"/>
            <p:nvPr/>
          </p:nvSpPr>
          <p:spPr>
            <a:xfrm rot="16200000">
              <a:off x="31373" y="4500717"/>
              <a:ext cx="15388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unsupervised</a:t>
              </a:r>
            </a:p>
            <a:p>
              <a:pPr algn="ctr"/>
              <a:r>
                <a:rPr lang="en-US" dirty="0">
                  <a:solidFill>
                    <a:schemeClr val="tx2"/>
                  </a:solidFill>
                </a:rPr>
                <a:t>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027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35609" y="1697909"/>
            <a:ext cx="3766892" cy="2048591"/>
            <a:chOff x="2496145" y="1535744"/>
            <a:chExt cx="5022523" cy="2731455"/>
          </a:xfrm>
        </p:grpSpPr>
        <p:pic>
          <p:nvPicPr>
            <p:cNvPr id="49" name="Picture 2" descr="C:\Users\sethj.GLENDALE\Desktop\new-2-23\b-0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08" t="29198" r="27548" b="24099"/>
            <a:stretch/>
          </p:blipFill>
          <p:spPr bwMode="auto">
            <a:xfrm>
              <a:off x="3989172" y="1535744"/>
              <a:ext cx="3082812" cy="2381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496145" y="2403245"/>
              <a:ext cx="101087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identify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959968" y="3343870"/>
              <a:ext cx="558700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dirty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5230" y="2548464"/>
            <a:ext cx="5361084" cy="4054005"/>
            <a:chOff x="482306" y="2669819"/>
            <a:chExt cx="7148112" cy="5405340"/>
          </a:xfrm>
        </p:grpSpPr>
        <p:pic>
          <p:nvPicPr>
            <p:cNvPr id="40" name="Picture 3" descr="C:\Users\sethj.GLENDALE\Desktop\new-2-23\b-03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57" t="25542" r="30053" b="14215"/>
            <a:stretch/>
          </p:blipFill>
          <p:spPr bwMode="auto">
            <a:xfrm>
              <a:off x="4255946" y="4964252"/>
              <a:ext cx="1237305" cy="1404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C:\Users\sethj.GLENDALE\Desktop\new-2-23\b-02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0" t="27473" r="26581" b="26052"/>
            <a:stretch/>
          </p:blipFill>
          <p:spPr bwMode="auto">
            <a:xfrm>
              <a:off x="5449601" y="6302970"/>
              <a:ext cx="1510633" cy="1246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2519869" y="5397504"/>
              <a:ext cx="1034900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explore</a:t>
              </a:r>
            </a:p>
            <a:p>
              <a:pPr algn="ctr"/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analyze</a:t>
              </a:r>
            </a:p>
            <a:p>
              <a:pPr algn="ctr"/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encode</a:t>
              </a:r>
            </a:p>
          </p:txBody>
        </p:sp>
        <p:sp>
          <p:nvSpPr>
            <p:cNvPr id="53" name="Curved Right Arrow 52"/>
            <p:cNvSpPr/>
            <p:nvPr/>
          </p:nvSpPr>
          <p:spPr bwMode="auto">
            <a:xfrm>
              <a:off x="482306" y="2669819"/>
              <a:ext cx="990600" cy="3959581"/>
            </a:xfrm>
            <a:prstGeom prst="curved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071718" y="7151830"/>
              <a:ext cx="558700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dirty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024336" y="4594229"/>
            <a:ext cx="4838273" cy="2008241"/>
            <a:chOff x="7947781" y="5397504"/>
            <a:chExt cx="6451031" cy="2677655"/>
          </a:xfrm>
        </p:grpSpPr>
        <p:pic>
          <p:nvPicPr>
            <p:cNvPr id="35" name="Picture 5" descr="C:\Users\sethj.GLENDALE\Desktop\new-2-23\b-04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9" t="21393" r="23346" b="21858"/>
            <a:stretch/>
          </p:blipFill>
          <p:spPr bwMode="auto">
            <a:xfrm>
              <a:off x="10961017" y="5397504"/>
              <a:ext cx="3077102" cy="1941759"/>
            </a:xfrm>
            <a:prstGeom prst="rect">
              <a:avLst/>
            </a:prstGeom>
            <a:noFill/>
            <a:effectLst>
              <a:reflection endPos="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9218582" y="5884971"/>
              <a:ext cx="89169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  <p:sp>
          <p:nvSpPr>
            <p:cNvPr id="56" name="Right Arrow 55"/>
            <p:cNvSpPr/>
            <p:nvPr/>
          </p:nvSpPr>
          <p:spPr bwMode="auto">
            <a:xfrm>
              <a:off x="7947781" y="6180796"/>
              <a:ext cx="762000" cy="38100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840112" y="7151830"/>
              <a:ext cx="558700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dirty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3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977437" y="1803401"/>
            <a:ext cx="4886219" cy="3714749"/>
            <a:chOff x="9218582" y="1676400"/>
            <a:chExt cx="6514959" cy="4952999"/>
          </a:xfrm>
        </p:grpSpPr>
        <p:pic>
          <p:nvPicPr>
            <p:cNvPr id="46" name="Picture 6" descr="C:\Users\sethj.GLENDALE\Desktop\new-2-23\b-05.pn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87" t="26032" r="35807" b="24230"/>
            <a:stretch/>
          </p:blipFill>
          <p:spPr bwMode="auto">
            <a:xfrm>
              <a:off x="11530254" y="1676400"/>
              <a:ext cx="2209800" cy="2376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9218582" y="2403245"/>
              <a:ext cx="95701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predict</a:t>
              </a:r>
            </a:p>
          </p:txBody>
        </p:sp>
        <p:sp>
          <p:nvSpPr>
            <p:cNvPr id="54" name="Curved Right Arrow 53"/>
            <p:cNvSpPr/>
            <p:nvPr/>
          </p:nvSpPr>
          <p:spPr bwMode="auto">
            <a:xfrm rot="10800000">
              <a:off x="14742941" y="2669818"/>
              <a:ext cx="990600" cy="3959581"/>
            </a:xfrm>
            <a:prstGeom prst="curved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840113" y="3344849"/>
              <a:ext cx="558700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dirty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663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is it doing?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53433" y="1857376"/>
          <a:ext cx="11049087" cy="3650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47466" y="5286375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67676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~80%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03796" y="5286375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67676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~20%</a:t>
            </a:r>
          </a:p>
        </p:txBody>
      </p:sp>
    </p:spTree>
    <p:extLst>
      <p:ext uri="{BB962C8B-B14F-4D97-AF65-F5344CB8AC3E}">
        <p14:creationId xmlns:p14="http://schemas.microsoft.com/office/powerpoint/2010/main" val="2922884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366</Words>
  <Application>Microsoft Office PowerPoint</Application>
  <PresentationFormat>Widescreen</PresentationFormat>
  <Paragraphs>154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Segoe UI</vt:lpstr>
      <vt:lpstr>Segoe UI Light</vt:lpstr>
      <vt:lpstr>Office Theme</vt:lpstr>
      <vt:lpstr>Getting Started with  Deep Learning</vt:lpstr>
      <vt:lpstr>PowerPoint Presentation</vt:lpstr>
      <vt:lpstr>PowerPoint Presentation</vt:lpstr>
      <vt:lpstr>PowerPoint Presentation</vt:lpstr>
      <vt:lpstr>PowerPoint Presentation</vt:lpstr>
      <vt:lpstr>machine learning</vt:lpstr>
      <vt:lpstr>machine learning</vt:lpstr>
      <vt:lpstr>process</vt:lpstr>
      <vt:lpstr>how well is it doing?</vt:lpstr>
      <vt:lpstr>confusion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far…</vt:lpstr>
      <vt:lpstr>TensorFlow</vt:lpstr>
      <vt:lpstr>TensorFlow – Building the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 Deep Learning</dc:title>
  <dc:creator>Seth Juarez</dc:creator>
  <cp:lastModifiedBy>Seth Juarez</cp:lastModifiedBy>
  <cp:revision>47</cp:revision>
  <dcterms:created xsi:type="dcterms:W3CDTF">2018-01-08T21:22:03Z</dcterms:created>
  <dcterms:modified xsi:type="dcterms:W3CDTF">2018-02-28T06:43:39Z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sejuare@microsoft.com</vt:lpwstr>
  </property>
  <property fmtid="{D5CDD505-2E9C-101B-9397-08002B2CF9AE}" pid="5" name="MSIP_Label_f42aa342-8706-4288-bd11-ebb85995028c_SetDate">
    <vt:lpwstr>2018-01-08T21:33:31.4707492Z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